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654" r:id="rId2"/>
    <p:sldMasterId id="2147484518" r:id="rId3"/>
  </p:sldMasterIdLst>
  <p:notesMasterIdLst>
    <p:notesMasterId r:id="rId11"/>
  </p:notesMasterIdLst>
  <p:sldIdLst>
    <p:sldId id="260" r:id="rId4"/>
    <p:sldId id="270" r:id="rId5"/>
    <p:sldId id="274" r:id="rId6"/>
    <p:sldId id="272" r:id="rId7"/>
    <p:sldId id="271" r:id="rId8"/>
    <p:sldId id="275" r:id="rId9"/>
    <p:sldId id="276" r:id="rId10"/>
  </p:sldIdLst>
  <p:sldSz cx="9904413" cy="6858000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00FF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37" autoAdjust="0"/>
  </p:normalViewPr>
  <p:slideViewPr>
    <p:cSldViewPr>
      <p:cViewPr varScale="1">
        <p:scale>
          <a:sx n="114" d="100"/>
          <a:sy n="114" d="100"/>
        </p:scale>
        <p:origin x="1248" y="96"/>
      </p:cViewPr>
      <p:guideLst>
        <p:guide orient="horz" pos="2160"/>
        <p:guide pos="31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FDDF66D-00CA-48CE-8A24-B6242B520A9F}" type="datetimeFigureOut">
              <a:rPr lang="zh-TW" altLang="en-US"/>
              <a:pPr>
                <a:defRPr/>
              </a:pPr>
              <a:t>2018/11/26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54088" y="685800"/>
            <a:ext cx="4949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D046AE-EAF6-4C98-B10C-5869698D4B6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1436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備忘稿版面配置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TW" altLang="en-US" smtClean="0"/>
          </a:p>
        </p:txBody>
      </p:sp>
      <p:sp>
        <p:nvSpPr>
          <p:cNvPr id="34820" name="投影片編號版面配置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/>
            <a:fld id="{57E5F8B1-CFCC-4C15-B73D-ED9CA82E2024}" type="slidenum">
              <a:rPr lang="zh-TW" altLang="en-US" smtClean="0"/>
              <a:pPr eaLnBrk="1" hangingPunct="1"/>
              <a:t>1</a:t>
            </a:fld>
            <a:endParaRPr lang="zh-TW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18513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26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3720744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8249662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202488" y="404813"/>
            <a:ext cx="2141537" cy="259238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776288" y="404813"/>
            <a:ext cx="6273800" cy="259238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09712064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18513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26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4A9BB-213C-43BB-A5D6-CCD08C474DBC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415467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9AA36-B64B-44D6-A53E-8DDBC081BD09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30851850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18512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185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F5FB9-AF5E-4EDC-98DD-02C1C29BBF59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78916302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344488" y="1196975"/>
            <a:ext cx="4567237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64125" y="1196975"/>
            <a:ext cx="4567238" cy="49688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AD8A0-D5B8-4452-BF07-430A102F2335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44409043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38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030788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030788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69520-46EC-4422-A125-D43B009730BB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13235866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8032C-5F6C-4CB4-A973-6CCB78678CB3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14759644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336C4-70A6-4064-840D-F11B114D6D81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50016669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71913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05DF6-B57F-43C3-8A86-1BAA41122D9F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9872946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9392569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2012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2012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201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5C1FA-4C00-4EB4-AE73-2C9917B4CADD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82447637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DA2BB-9CB7-40A2-89F0-2CD742C1ACA2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35346911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310438" y="328613"/>
            <a:ext cx="2320925" cy="583723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44488" y="328613"/>
            <a:ext cx="6813550" cy="583723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6F7EE-CB8C-4AD2-A3E4-BDA80CFAC6FF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396789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42950" y="2130489"/>
            <a:ext cx="8418513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2613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37188140"/>
      </p:ext>
    </p:extLst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6248502"/>
      </p:ext>
    </p:extLst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2645" y="4406964"/>
            <a:ext cx="8418512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82645" y="2906713"/>
            <a:ext cx="84185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2892001549"/>
      </p:ext>
    </p:extLst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60388" y="5805552"/>
            <a:ext cx="2011362" cy="7191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2724150" y="5805552"/>
            <a:ext cx="2012950" cy="7191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1660070"/>
      </p:ext>
    </p:extLst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8" y="274638"/>
            <a:ext cx="891381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2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2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03079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03079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7740718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3149180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9334274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18512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18512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4275985566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1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71947" y="273052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5301" y="1435102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664224191"/>
      </p:ext>
    </p:extLst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41520" y="4800600"/>
            <a:ext cx="5942012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41520" y="612775"/>
            <a:ext cx="5942012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41520" y="5367338"/>
            <a:ext cx="594201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527560900"/>
      </p:ext>
    </p:extLst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0268451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4833941" y="549275"/>
            <a:ext cx="1423986" cy="597535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560393" y="549275"/>
            <a:ext cx="4121150" cy="597535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58143781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776288" y="2349500"/>
            <a:ext cx="4206875" cy="647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135563" y="2349500"/>
            <a:ext cx="4208462" cy="6477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5170955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381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030788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030788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1848884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7121396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525281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71913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295744261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2012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2012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2012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45110789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776288" y="404813"/>
            <a:ext cx="8567737" cy="165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6288" y="2349500"/>
            <a:ext cx="8567737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</p:txBody>
      </p:sp>
      <p:pic>
        <p:nvPicPr>
          <p:cNvPr id="1028" name="Picture 6" descr="Cover_4 3_hand_2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938" y="3122613"/>
            <a:ext cx="9913938" cy="373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496" r:id="rId1"/>
    <p:sldLayoutId id="2147484497" r:id="rId2"/>
    <p:sldLayoutId id="2147484498" r:id="rId3"/>
    <p:sldLayoutId id="2147484499" r:id="rId4"/>
    <p:sldLayoutId id="2147484500" r:id="rId5"/>
    <p:sldLayoutId id="2147484501" r:id="rId6"/>
    <p:sldLayoutId id="2147484502" r:id="rId7"/>
    <p:sldLayoutId id="2147484503" r:id="rId8"/>
    <p:sldLayoutId id="2147484504" r:id="rId9"/>
    <p:sldLayoutId id="2147484505" r:id="rId10"/>
    <p:sldLayoutId id="2147484506" r:id="rId11"/>
  </p:sldLayoutIdLst>
  <p:transition spd="med"/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rgbClr val="0087DC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rgbClr val="0087DC"/>
          </a:solidFill>
          <a:latin typeface="Arial" charset="0"/>
          <a:ea typeface="微軟正黑體" pitchFamily="34" charset="-12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rgbClr val="0087DC"/>
          </a:solidFill>
          <a:latin typeface="Arial" charset="0"/>
          <a:ea typeface="微軟正黑體" pitchFamily="34" charset="-12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rgbClr val="0087DC"/>
          </a:solidFill>
          <a:latin typeface="Arial" charset="0"/>
          <a:ea typeface="微軟正黑體" pitchFamily="34" charset="-12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rgbClr val="0087DC"/>
          </a:solidFill>
          <a:latin typeface="Arial" charset="0"/>
          <a:ea typeface="微軟正黑體" pitchFamily="34" charset="-12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rgbClr val="0087DC"/>
          </a:solidFill>
          <a:latin typeface="Arial" charset="0"/>
          <a:ea typeface="微軟正黑體" pitchFamily="34" charset="-12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rgbClr val="0087DC"/>
          </a:solidFill>
          <a:latin typeface="Arial" charset="0"/>
          <a:ea typeface="微軟正黑體" pitchFamily="34" charset="-12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rgbClr val="0087DC"/>
          </a:solidFill>
          <a:latin typeface="Arial" charset="0"/>
          <a:ea typeface="微軟正黑體" pitchFamily="34" charset="-12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rgbClr val="0087DC"/>
          </a:solidFill>
          <a:latin typeface="Arial" charset="0"/>
          <a:ea typeface="微軟正黑體" pitchFamily="34" charset="-12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defRPr kumimoji="1" sz="2000">
          <a:solidFill>
            <a:srgbClr val="080808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新細明體" pitchFamily="18" charset="-120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新細明體" pitchFamily="18" charset="-120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新細明體" pitchFamily="18" charset="-120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新細明體" pitchFamily="18" charset="-120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新細明體" pitchFamily="18" charset="-120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新細明體" pitchFamily="18" charset="-120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新細明體" pitchFamily="18" charset="-120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新細明體" pitchFamily="18" charset="-120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ogo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488" y="333375"/>
            <a:ext cx="1511300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5" name="文字方塊 10"/>
          <p:cNvSpPr txBox="1">
            <a:spLocks noChangeArrowheads="1"/>
          </p:cNvSpPr>
          <p:nvPr/>
        </p:nvSpPr>
        <p:spPr bwMode="auto">
          <a:xfrm>
            <a:off x="257175" y="6569075"/>
            <a:ext cx="17938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>
              <a:defRPr/>
            </a:pPr>
            <a:r>
              <a:rPr kumimoji="0" lang="en-US" altLang="zh-TW" sz="1000" smtClean="0">
                <a:solidFill>
                  <a:srgbClr val="4D4D4D"/>
                </a:solidFill>
              </a:rPr>
              <a:t>Delta Confidential</a:t>
            </a:r>
          </a:p>
        </p:txBody>
      </p:sp>
      <p:sp>
        <p:nvSpPr>
          <p:cNvPr id="2052" name="標題版面配置區 1"/>
          <p:cNvSpPr>
            <a:spLocks noGrp="1"/>
          </p:cNvSpPr>
          <p:nvPr>
            <p:ph type="title"/>
          </p:nvPr>
        </p:nvSpPr>
        <p:spPr bwMode="auto">
          <a:xfrm>
            <a:off x="2216150" y="328613"/>
            <a:ext cx="7415213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Title</a:t>
            </a:r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3938588" y="6308725"/>
            <a:ext cx="23098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E2339E0-03A9-4814-800A-2254DCBFBC55}" type="slidenum">
              <a:rPr lang="zh-TW" altLang="en-US"/>
              <a:pPr>
                <a:defRPr/>
              </a:pPr>
              <a:t>‹#›</a:t>
            </a:fld>
            <a:endParaRPr lang="zh-TW" altLang="en-US" dirty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4488" y="1196975"/>
            <a:ext cx="9286875" cy="496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text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07" r:id="rId1"/>
    <p:sldLayoutId id="2147484508" r:id="rId2"/>
    <p:sldLayoutId id="2147484509" r:id="rId3"/>
    <p:sldLayoutId id="2147484510" r:id="rId4"/>
    <p:sldLayoutId id="2147484511" r:id="rId5"/>
    <p:sldLayoutId id="2147484512" r:id="rId6"/>
    <p:sldLayoutId id="2147484513" r:id="rId7"/>
    <p:sldLayoutId id="2147484514" r:id="rId8"/>
    <p:sldLayoutId id="2147484515" r:id="rId9"/>
    <p:sldLayoutId id="2147484516" r:id="rId10"/>
    <p:sldLayoutId id="2147484517" r:id="rId11"/>
  </p:sldLayoutIdLst>
  <p:transition spd="med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0087D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0087DC"/>
          </a:solidFill>
          <a:latin typeface="Arial" charset="0"/>
          <a:ea typeface="微軟正黑體" pitchFamily="34" charset="-12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0087DC"/>
          </a:solidFill>
          <a:latin typeface="Arial" charset="0"/>
          <a:ea typeface="微軟正黑體" pitchFamily="34" charset="-12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0087DC"/>
          </a:solidFill>
          <a:latin typeface="Arial" charset="0"/>
          <a:ea typeface="微軟正黑體" pitchFamily="34" charset="-12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0087DC"/>
          </a:solidFill>
          <a:latin typeface="Arial" charset="0"/>
          <a:ea typeface="微軟正黑體" pitchFamily="34" charset="-120"/>
          <a:cs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0087DC"/>
          </a:solidFill>
          <a:latin typeface="Arial" charset="0"/>
          <a:ea typeface="微軟正黑體" pitchFamily="34" charset="-120"/>
          <a:cs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0087DC"/>
          </a:solidFill>
          <a:latin typeface="Arial" charset="0"/>
          <a:ea typeface="微軟正黑體" pitchFamily="34" charset="-120"/>
          <a:cs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0087DC"/>
          </a:solidFill>
          <a:latin typeface="Arial" charset="0"/>
          <a:ea typeface="微軟正黑體" pitchFamily="34" charset="-120"/>
          <a:cs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0087DC"/>
          </a:solidFill>
          <a:latin typeface="Arial" charset="0"/>
          <a:ea typeface="微軟正黑體" pitchFamily="34" charset="-12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新細明體" pitchFamily="18" charset="-120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新細明體" pitchFamily="18" charset="-120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新細明體" pitchFamily="18" charset="-120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新細明體" pitchFamily="18" charset="-120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新細明體" pitchFamily="18" charset="-120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新細明體" pitchFamily="18" charset="-120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新細明體" pitchFamily="18" charset="-120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新細明體" pitchFamily="18" charset="-120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8" descr="back_4 3_hand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563" y="-7938"/>
            <a:ext cx="4779962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標題版面配置區 1"/>
          <p:cNvSpPr>
            <a:spLocks noGrp="1"/>
          </p:cNvSpPr>
          <p:nvPr>
            <p:ph type="title"/>
          </p:nvPr>
        </p:nvSpPr>
        <p:spPr bwMode="auto">
          <a:xfrm>
            <a:off x="577863" y="549278"/>
            <a:ext cx="5680075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3076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0388" y="5805552"/>
            <a:ext cx="4176712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To learn more about Delta, </a:t>
            </a:r>
          </a:p>
          <a:p>
            <a:pPr lvl="0"/>
            <a:r>
              <a:rPr lang="en-US" altLang="zh-TW" smtClean="0"/>
              <a:t>please visit www.deltaww.com</a:t>
            </a:r>
          </a:p>
        </p:txBody>
      </p:sp>
    </p:spTree>
    <p:extLst>
      <p:ext uri="{BB962C8B-B14F-4D97-AF65-F5344CB8AC3E}">
        <p14:creationId xmlns:p14="http://schemas.microsoft.com/office/powerpoint/2010/main" val="1032402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19" r:id="rId1"/>
    <p:sldLayoutId id="2147484520" r:id="rId2"/>
    <p:sldLayoutId id="2147484521" r:id="rId3"/>
    <p:sldLayoutId id="2147484522" r:id="rId4"/>
    <p:sldLayoutId id="2147484523" r:id="rId5"/>
    <p:sldLayoutId id="2147484524" r:id="rId6"/>
    <p:sldLayoutId id="2147484525" r:id="rId7"/>
    <p:sldLayoutId id="2147484526" r:id="rId8"/>
    <p:sldLayoutId id="2147484527" r:id="rId9"/>
    <p:sldLayoutId id="2147484528" r:id="rId10"/>
    <p:sldLayoutId id="2147484529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87DC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87DC"/>
          </a:solidFill>
          <a:latin typeface="Arial" charset="0"/>
          <a:ea typeface="微軟正黑體" pitchFamily="34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87DC"/>
          </a:solidFill>
          <a:latin typeface="Arial" charset="0"/>
          <a:ea typeface="微軟正黑體" pitchFamily="34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87DC"/>
          </a:solidFill>
          <a:latin typeface="Arial" charset="0"/>
          <a:ea typeface="微軟正黑體" pitchFamily="34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87DC"/>
          </a:solidFill>
          <a:latin typeface="Arial" charset="0"/>
          <a:ea typeface="微軟正黑體" pitchFamily="34" charset="-12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87DC"/>
          </a:solidFill>
          <a:latin typeface="Arial" charset="0"/>
          <a:ea typeface="微軟正黑體" pitchFamily="34" charset="-12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87DC"/>
          </a:solidFill>
          <a:latin typeface="Arial" charset="0"/>
          <a:ea typeface="微軟正黑體" pitchFamily="34" charset="-12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87DC"/>
          </a:solidFill>
          <a:latin typeface="Arial" charset="0"/>
          <a:ea typeface="微軟正黑體" pitchFamily="34" charset="-12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0087DC"/>
          </a:solidFill>
          <a:latin typeface="Arial" charset="0"/>
          <a:ea typeface="微軟正黑體" pitchFamily="34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defRPr sz="1400">
          <a:solidFill>
            <a:srgbClr val="0087D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/>
          </p:cNvSpPr>
          <p:nvPr>
            <p:ph type="title" idx="4294967295"/>
          </p:nvPr>
        </p:nvSpPr>
        <p:spPr>
          <a:xfrm>
            <a:off x="271686" y="980728"/>
            <a:ext cx="9433048" cy="935955"/>
          </a:xfrm>
        </p:spPr>
        <p:txBody>
          <a:bodyPr/>
          <a:lstStyle/>
          <a:p>
            <a:pPr algn="ctr" eaLnBrk="1" hangingPunct="1"/>
            <a:r>
              <a:rPr lang="en-US" altLang="zh-TW" dirty="0" smtClean="0"/>
              <a:t>Upload/Download parameters from DSS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13" b="20982"/>
          <a:stretch/>
        </p:blipFill>
        <p:spPr>
          <a:xfrm>
            <a:off x="-2952" y="3772813"/>
            <a:ext cx="4890492" cy="3040091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27" b="18765"/>
          <a:stretch/>
        </p:blipFill>
        <p:spPr>
          <a:xfrm>
            <a:off x="5176178" y="3772813"/>
            <a:ext cx="4721537" cy="3040091"/>
          </a:xfrm>
          <a:prstGeom prst="rect">
            <a:avLst/>
          </a:prstGeom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/>
              <a:t>Grid set (Save)</a:t>
            </a:r>
            <a:endParaRPr lang="zh-TW" altLang="en-US" dirty="0"/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66376"/>
            <a:ext cx="6922761" cy="1000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5074471" y="2778334"/>
            <a:ext cx="792088" cy="10007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150533" y="1009879"/>
            <a:ext cx="991168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dirty="0" smtClean="0"/>
              <a:t>User need to create a excel file by following procedure.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dirty="0" smtClean="0"/>
              <a:t>Click </a:t>
            </a:r>
            <a:r>
              <a:rPr lang="en-US" altLang="zh-TW" sz="2000" dirty="0"/>
              <a:t>Save icon(red frame)  </a:t>
            </a:r>
            <a:r>
              <a:rPr lang="en-US" altLang="zh-TW" sz="2000" dirty="0" smtClean="0"/>
              <a:t>on the top of DSS to Save the setting values from DSS.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dirty="0"/>
              <a:t>Wait for DSS saving the parameter to the excel file.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dirty="0"/>
              <a:t>After DSS shows “Done” means the file has already create.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dirty="0"/>
              <a:t>Click “OK” to finish.</a:t>
            </a:r>
          </a:p>
        </p:txBody>
      </p:sp>
      <p:sp>
        <p:nvSpPr>
          <p:cNvPr id="12" name="圓角矩形 11"/>
          <p:cNvSpPr/>
          <p:nvPr/>
        </p:nvSpPr>
        <p:spPr>
          <a:xfrm>
            <a:off x="7931007" y="5428997"/>
            <a:ext cx="1440160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文字方塊 12"/>
          <p:cNvSpPr txBox="1"/>
          <p:nvPr/>
        </p:nvSpPr>
        <p:spPr>
          <a:xfrm>
            <a:off x="6161655" y="2420844"/>
            <a:ext cx="394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>
                <a:solidFill>
                  <a:srgbClr val="FF0000"/>
                </a:solidFill>
              </a:rPr>
              <a:t>need access by Password 4613</a:t>
            </a:r>
          </a:p>
        </p:txBody>
      </p:sp>
    </p:spTree>
    <p:extLst>
      <p:ext uri="{BB962C8B-B14F-4D97-AF65-F5344CB8AC3E}">
        <p14:creationId xmlns:p14="http://schemas.microsoft.com/office/powerpoint/2010/main" val="24488881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/>
              <a:t>Grid set</a:t>
            </a:r>
            <a:r>
              <a:rPr lang="zh-TW" altLang="en-US" b="1" dirty="0" smtClean="0"/>
              <a:t> </a:t>
            </a:r>
            <a:r>
              <a:rPr lang="en-US" altLang="zh-TW" b="1" dirty="0" smtClean="0"/>
              <a:t>(Save)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150533" y="1009879"/>
            <a:ext cx="77991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TW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dirty="0" smtClean="0"/>
              <a:t>The file will be save in “</a:t>
            </a:r>
            <a:r>
              <a:rPr lang="en-US" altLang="zh-TW" sz="2000" dirty="0" err="1" smtClean="0"/>
              <a:t>ConfigLog</a:t>
            </a:r>
            <a:r>
              <a:rPr lang="en-US" altLang="zh-TW" sz="2000" dirty="0" smtClean="0"/>
              <a:t>” folder which is in DSS folder. </a:t>
            </a:r>
            <a:endParaRPr lang="zh-TW" altLang="en-US" sz="2000" dirty="0"/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9" y="2378815"/>
            <a:ext cx="4512940" cy="3631870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6222" y="2378815"/>
            <a:ext cx="4808192" cy="3631870"/>
          </a:xfrm>
          <a:prstGeom prst="rect">
            <a:avLst/>
          </a:prstGeom>
        </p:spPr>
      </p:pic>
      <p:sp>
        <p:nvSpPr>
          <p:cNvPr id="10" name="圓角矩形 9"/>
          <p:cNvSpPr/>
          <p:nvPr/>
        </p:nvSpPr>
        <p:spPr>
          <a:xfrm>
            <a:off x="991766" y="3429000"/>
            <a:ext cx="996995" cy="14401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圓角矩形 11"/>
          <p:cNvSpPr/>
          <p:nvPr/>
        </p:nvSpPr>
        <p:spPr>
          <a:xfrm>
            <a:off x="6104334" y="3284984"/>
            <a:ext cx="996995" cy="14401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" name="直線單箭頭接點 5"/>
          <p:cNvCxnSpPr/>
          <p:nvPr/>
        </p:nvCxnSpPr>
        <p:spPr>
          <a:xfrm>
            <a:off x="4664174" y="4077072"/>
            <a:ext cx="288032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63940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/>
              <a:t>Excel file</a:t>
            </a:r>
            <a:endParaRPr lang="zh-TW" altLang="en-US" dirty="0"/>
          </a:p>
        </p:txBody>
      </p:sp>
      <p:sp>
        <p:nvSpPr>
          <p:cNvPr id="3" name="文字方塊 2"/>
          <p:cNvSpPr txBox="1"/>
          <p:nvPr/>
        </p:nvSpPr>
        <p:spPr>
          <a:xfrm>
            <a:off x="594548" y="1268760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.</a:t>
            </a:r>
            <a:endParaRPr lang="zh-TW" altLang="en-US" dirty="0"/>
          </a:p>
        </p:txBody>
      </p:sp>
      <p:sp>
        <p:nvSpPr>
          <p:cNvPr id="12" name="文字方塊 11"/>
          <p:cNvSpPr txBox="1"/>
          <p:nvPr/>
        </p:nvSpPr>
        <p:spPr>
          <a:xfrm>
            <a:off x="-17295" y="1053316"/>
            <a:ext cx="99217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dirty="0" smtClean="0"/>
              <a:t>User can edit the parameters from excel file which located in “</a:t>
            </a:r>
            <a:r>
              <a:rPr lang="en-US" altLang="zh-TW" sz="2000" dirty="0" err="1" smtClean="0"/>
              <a:t>ConfigLog</a:t>
            </a:r>
            <a:r>
              <a:rPr lang="en-US" altLang="zh-TW" sz="2000" dirty="0" smtClean="0"/>
              <a:t>” folder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dirty="0" smtClean="0"/>
              <a:t>Support : </a:t>
            </a:r>
            <a:r>
              <a:rPr lang="en-US" altLang="zh-TW" sz="2000" b="1" dirty="0" smtClean="0"/>
              <a:t>Grid setting, reactive power, active power, Q(V) P(V) cos-phi(P) LVRT.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dirty="0" smtClean="0"/>
              <a:t>After edit the value, remember save the excel file then follow next slide to upload the parameters. </a:t>
            </a: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7" y="2498601"/>
            <a:ext cx="3095625" cy="4352925"/>
          </a:xfrm>
          <a:prstGeom prst="rect">
            <a:avLst/>
          </a:prstGeom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9455" y="2498601"/>
            <a:ext cx="3105150" cy="4371975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1667" y="2508125"/>
            <a:ext cx="30670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7480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/>
              <a:t>Grid set(Load)</a:t>
            </a:r>
            <a:endParaRPr lang="zh-TW" altLang="en-US" dirty="0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02" y="2094429"/>
            <a:ext cx="6922761" cy="1000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413944" y="2106173"/>
            <a:ext cx="792088" cy="100071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文字方塊 3"/>
          <p:cNvSpPr txBox="1"/>
          <p:nvPr/>
        </p:nvSpPr>
        <p:spPr>
          <a:xfrm>
            <a:off x="98002" y="1021433"/>
            <a:ext cx="964238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dirty="0"/>
              <a:t>Click </a:t>
            </a:r>
            <a:r>
              <a:rPr lang="en-US" altLang="zh-TW" sz="2000" dirty="0" smtClean="0"/>
              <a:t>Load icon(red frame) </a:t>
            </a:r>
            <a:r>
              <a:rPr lang="en-US" altLang="zh-TW" sz="2000" dirty="0"/>
              <a:t>on the top of DSS to </a:t>
            </a:r>
            <a:r>
              <a:rPr lang="en-US" altLang="zh-TW" sz="2000" dirty="0" smtClean="0"/>
              <a:t>load </a:t>
            </a:r>
            <a:r>
              <a:rPr lang="en-US" altLang="zh-TW" sz="2000" dirty="0"/>
              <a:t>the setting values from DSS.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dirty="0" smtClean="0"/>
              <a:t>Choose the file that user just edit.</a:t>
            </a:r>
            <a:endParaRPr lang="zh-TW" altLang="en-US" sz="2000" dirty="0"/>
          </a:p>
        </p:txBody>
      </p:sp>
      <p:pic>
        <p:nvPicPr>
          <p:cNvPr id="10" name="圖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4" y="3140968"/>
            <a:ext cx="6001519" cy="337420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95822" y="4077072"/>
            <a:ext cx="2283470" cy="28803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5100972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/>
              <a:t>Grid set(Load)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98002" y="1021433"/>
            <a:ext cx="78069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dirty="0"/>
              <a:t>Wait for DSS </a:t>
            </a:r>
            <a:r>
              <a:rPr lang="en-US" altLang="zh-TW" sz="2000" dirty="0" smtClean="0"/>
              <a:t>loading </a:t>
            </a:r>
            <a:r>
              <a:rPr lang="en-US" altLang="zh-TW" sz="2000" dirty="0"/>
              <a:t>the parameter </a:t>
            </a:r>
            <a:r>
              <a:rPr lang="en-US" altLang="zh-TW" sz="2000" dirty="0" smtClean="0"/>
              <a:t>from </a:t>
            </a:r>
            <a:r>
              <a:rPr lang="en-US" altLang="zh-TW" sz="2000" dirty="0"/>
              <a:t>the excel file.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dirty="0"/>
              <a:t>After DSS shows “Done” means the </a:t>
            </a:r>
            <a:r>
              <a:rPr lang="en-US" altLang="zh-TW" sz="2000" dirty="0" smtClean="0"/>
              <a:t>parameter has been upload.</a:t>
            </a:r>
            <a:endParaRPr lang="en-US" altLang="zh-TW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TW" sz="2000" dirty="0"/>
              <a:t>Click “OK” to finish.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78" b="21814"/>
          <a:stretch/>
        </p:blipFill>
        <p:spPr>
          <a:xfrm>
            <a:off x="0" y="2492896"/>
            <a:ext cx="4645146" cy="2948462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113" b="21998"/>
          <a:stretch/>
        </p:blipFill>
        <p:spPr>
          <a:xfrm>
            <a:off x="5205763" y="2492896"/>
            <a:ext cx="4676621" cy="2948462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048550" y="4149080"/>
            <a:ext cx="1296144" cy="43204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84379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/>
          </p:cNvSpPr>
          <p:nvPr>
            <p:ph type="title" idx="4294967295"/>
          </p:nvPr>
        </p:nvSpPr>
        <p:spPr>
          <a:xfrm>
            <a:off x="433388" y="549278"/>
            <a:ext cx="6191250" cy="3311525"/>
          </a:xfrm>
        </p:spPr>
        <p:txBody>
          <a:bodyPr/>
          <a:lstStyle/>
          <a:p>
            <a:r>
              <a:rPr lang="en-US" altLang="zh-TW" smtClean="0">
                <a:cs typeface="Arial" charset="0"/>
              </a:rPr>
              <a:t>Smarter. Greener. Together.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31818" y="6022975"/>
            <a:ext cx="4822825" cy="719138"/>
          </a:xfrm>
        </p:spPr>
        <p:txBody>
          <a:bodyPr/>
          <a:lstStyle/>
          <a:p>
            <a:r>
              <a:rPr lang="en-US" altLang="zh-TW" smtClean="0">
                <a:ea typeface="新細明體" charset="-120"/>
                <a:cs typeface="Arial" charset="0"/>
              </a:rPr>
              <a:t>To learn more about Delta, please visit www.deltaww.com.</a:t>
            </a:r>
          </a:p>
        </p:txBody>
      </p:sp>
    </p:spTree>
    <p:extLst>
      <p:ext uri="{BB962C8B-B14F-4D97-AF65-F5344CB8AC3E}">
        <p14:creationId xmlns:p14="http://schemas.microsoft.com/office/powerpoint/2010/main" val="278563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LTA FORM">
  <a:themeElements>
    <a:clrScheme name="5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Office 佈景主題">
      <a:majorFont>
        <a:latin typeface="Arial"/>
        <a:ea typeface="微軟正黑體"/>
        <a:cs typeface="Arial"/>
      </a:majorFont>
      <a:minorFont>
        <a:latin typeface="Arial"/>
        <a:ea typeface="微軟正黑體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7_Office 佈景主題">
  <a:themeElements>
    <a:clrScheme name="7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佈景主題">
      <a:majorFont>
        <a:latin typeface="Arial"/>
        <a:ea typeface="微軟正黑體"/>
        <a:cs typeface="Arial"/>
      </a:majorFont>
      <a:minorFont>
        <a:latin typeface="Arial"/>
        <a:ea typeface="微軟正黑體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0_Office 佈景主題">
  <a:themeElements>
    <a:clrScheme name="10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佈景主題">
      <a:majorFont>
        <a:latin typeface="Arial"/>
        <a:ea typeface="微軟正黑體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文件" ma:contentTypeID="0x0101008CCD1A2C2A4D7648BA9ACBD7CF6DF198" ma:contentTypeVersion="0" ma:contentTypeDescription="建立新的文件。" ma:contentTypeScope="" ma:versionID="9cfee029e212c74694f4820754d28cf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d6edddc00996549d4a35e321cdf2d9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內容類型"/>
        <xsd:element ref="dc:title" minOccurs="0" maxOccurs="1" ma:index="4" ma:displayName="標題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5D0BEFC-5FD2-44BB-8F36-D531E0293792}"/>
</file>

<file path=customXml/itemProps2.xml><?xml version="1.0" encoding="utf-8"?>
<ds:datastoreItem xmlns:ds="http://schemas.openxmlformats.org/officeDocument/2006/customXml" ds:itemID="{AF7528EF-55A1-4CA4-8EEC-2FFBA5AA8F99}"/>
</file>

<file path=customXml/itemProps3.xml><?xml version="1.0" encoding="utf-8"?>
<ds:datastoreItem xmlns:ds="http://schemas.openxmlformats.org/officeDocument/2006/customXml" ds:itemID="{E07FB58E-318D-4314-92A0-12A9A9429F00}"/>
</file>

<file path=docProps/app.xml><?xml version="1.0" encoding="utf-8"?>
<Properties xmlns="http://schemas.openxmlformats.org/officeDocument/2006/extended-properties" xmlns:vt="http://schemas.openxmlformats.org/officeDocument/2006/docPropsVTypes">
  <Template>DELTA FORM</Template>
  <TotalTime>504</TotalTime>
  <Words>231</Words>
  <Application>Microsoft Office PowerPoint</Application>
  <PresentationFormat>自訂</PresentationFormat>
  <Paragraphs>26</Paragraphs>
  <Slides>7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3</vt:i4>
      </vt:variant>
      <vt:variant>
        <vt:lpstr>投影片標題</vt:lpstr>
      </vt:variant>
      <vt:variant>
        <vt:i4>7</vt:i4>
      </vt:variant>
    </vt:vector>
  </HeadingPairs>
  <TitlesOfParts>
    <vt:vector size="14" baseType="lpstr">
      <vt:lpstr>微軟正黑體</vt:lpstr>
      <vt:lpstr>新細明體</vt:lpstr>
      <vt:lpstr>Arial</vt:lpstr>
      <vt:lpstr>Calibri</vt:lpstr>
      <vt:lpstr>DELTA FORM</vt:lpstr>
      <vt:lpstr>7_Office 佈景主題</vt:lpstr>
      <vt:lpstr>10_Office 佈景主題</vt:lpstr>
      <vt:lpstr>Upload/Download parameters from DSS</vt:lpstr>
      <vt:lpstr>Grid set (Save)</vt:lpstr>
      <vt:lpstr>Grid set (Save)</vt:lpstr>
      <vt:lpstr>Excel file</vt:lpstr>
      <vt:lpstr>Grid set(Load)</vt:lpstr>
      <vt:lpstr>Grid set(Load)</vt:lpstr>
      <vt:lpstr>Smarter. Greener. Together.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標題</dc:title>
  <dc:creator>user</dc:creator>
  <cp:lastModifiedBy>LIANGYEN.LIU 劉良延</cp:lastModifiedBy>
  <cp:revision>72</cp:revision>
  <cp:lastPrinted>1601-01-01T00:00:00Z</cp:lastPrinted>
  <dcterms:created xsi:type="dcterms:W3CDTF">2017-05-08T05:04:48Z</dcterms:created>
  <dcterms:modified xsi:type="dcterms:W3CDTF">2018-11-26T03:38:15Z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0x0101008CCD1A2C2A4D7648BA9ACBD7CF6DF198</vt:lpwstr>
  </property>
</Properties>
</file>